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27"/>
  </p:notesMasterIdLst>
  <p:sldIdLst>
    <p:sldId id="563" r:id="rId2"/>
    <p:sldId id="628" r:id="rId3"/>
    <p:sldId id="629" r:id="rId4"/>
    <p:sldId id="630" r:id="rId5"/>
    <p:sldId id="487" r:id="rId6"/>
    <p:sldId id="631" r:id="rId7"/>
    <p:sldId id="632" r:id="rId8"/>
    <p:sldId id="633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41" r:id="rId17"/>
    <p:sldId id="642" r:id="rId18"/>
    <p:sldId id="643" r:id="rId19"/>
    <p:sldId id="644" r:id="rId20"/>
    <p:sldId id="645" r:id="rId21"/>
    <p:sldId id="646" r:id="rId22"/>
    <p:sldId id="647" r:id="rId23"/>
    <p:sldId id="649" r:id="rId24"/>
    <p:sldId id="648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664" r:id="rId40"/>
    <p:sldId id="666" r:id="rId41"/>
    <p:sldId id="665" r:id="rId42"/>
    <p:sldId id="667" r:id="rId43"/>
    <p:sldId id="668" r:id="rId44"/>
    <p:sldId id="669" r:id="rId45"/>
    <p:sldId id="670" r:id="rId46"/>
    <p:sldId id="671" r:id="rId47"/>
    <p:sldId id="672" r:id="rId48"/>
    <p:sldId id="673" r:id="rId49"/>
    <p:sldId id="674" r:id="rId50"/>
    <p:sldId id="675" r:id="rId51"/>
    <p:sldId id="676" r:id="rId52"/>
    <p:sldId id="677" r:id="rId53"/>
    <p:sldId id="678" r:id="rId54"/>
    <p:sldId id="679" r:id="rId55"/>
    <p:sldId id="681" r:id="rId56"/>
    <p:sldId id="680" r:id="rId57"/>
    <p:sldId id="682" r:id="rId58"/>
    <p:sldId id="683" r:id="rId59"/>
    <p:sldId id="684" r:id="rId60"/>
    <p:sldId id="685" r:id="rId61"/>
    <p:sldId id="686" r:id="rId62"/>
    <p:sldId id="687" r:id="rId63"/>
    <p:sldId id="688" r:id="rId64"/>
    <p:sldId id="689" r:id="rId65"/>
    <p:sldId id="690" r:id="rId66"/>
    <p:sldId id="691" r:id="rId67"/>
    <p:sldId id="692" r:id="rId68"/>
    <p:sldId id="693" r:id="rId69"/>
    <p:sldId id="694" r:id="rId70"/>
    <p:sldId id="695" r:id="rId71"/>
    <p:sldId id="696" r:id="rId72"/>
    <p:sldId id="697" r:id="rId73"/>
    <p:sldId id="698" r:id="rId74"/>
    <p:sldId id="699" r:id="rId75"/>
    <p:sldId id="700" r:id="rId76"/>
    <p:sldId id="701" r:id="rId77"/>
    <p:sldId id="702" r:id="rId78"/>
    <p:sldId id="704" r:id="rId79"/>
    <p:sldId id="703" r:id="rId80"/>
    <p:sldId id="705" r:id="rId81"/>
    <p:sldId id="706" r:id="rId82"/>
    <p:sldId id="707" r:id="rId83"/>
    <p:sldId id="708" r:id="rId84"/>
    <p:sldId id="709" r:id="rId85"/>
    <p:sldId id="710" r:id="rId86"/>
    <p:sldId id="711" r:id="rId87"/>
    <p:sldId id="712" r:id="rId88"/>
    <p:sldId id="713" r:id="rId89"/>
    <p:sldId id="714" r:id="rId90"/>
    <p:sldId id="715" r:id="rId91"/>
    <p:sldId id="716" r:id="rId92"/>
    <p:sldId id="717" r:id="rId93"/>
    <p:sldId id="718" r:id="rId94"/>
    <p:sldId id="719" r:id="rId95"/>
    <p:sldId id="720" r:id="rId96"/>
    <p:sldId id="721" r:id="rId97"/>
    <p:sldId id="722" r:id="rId98"/>
    <p:sldId id="723" r:id="rId99"/>
    <p:sldId id="725" r:id="rId100"/>
    <p:sldId id="724" r:id="rId101"/>
    <p:sldId id="726" r:id="rId102"/>
    <p:sldId id="727" r:id="rId103"/>
    <p:sldId id="728" r:id="rId104"/>
    <p:sldId id="729" r:id="rId105"/>
    <p:sldId id="730" r:id="rId106"/>
    <p:sldId id="731" r:id="rId107"/>
    <p:sldId id="732" r:id="rId108"/>
    <p:sldId id="733" r:id="rId109"/>
    <p:sldId id="734" r:id="rId110"/>
    <p:sldId id="735" r:id="rId111"/>
    <p:sldId id="736" r:id="rId112"/>
    <p:sldId id="737" r:id="rId113"/>
    <p:sldId id="738" r:id="rId114"/>
    <p:sldId id="739" r:id="rId115"/>
    <p:sldId id="740" r:id="rId116"/>
    <p:sldId id="741" r:id="rId117"/>
    <p:sldId id="742" r:id="rId118"/>
    <p:sldId id="743" r:id="rId119"/>
    <p:sldId id="744" r:id="rId120"/>
    <p:sldId id="745" r:id="rId121"/>
    <p:sldId id="746" r:id="rId122"/>
    <p:sldId id="747" r:id="rId123"/>
    <p:sldId id="748" r:id="rId124"/>
    <p:sldId id="374" r:id="rId125"/>
    <p:sldId id="627" r:id="rId1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>
    <p:extLst>
      <p:ext uri="{19B8F6BF-5375-455C-9EA6-DF929625EA0E}">
        <p15:presenceInfo xmlns:p15="http://schemas.microsoft.com/office/powerpoint/2012/main" userId="Пользователь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/>
    <p:restoredTop sz="83487"/>
  </p:normalViewPr>
  <p:slideViewPr>
    <p:cSldViewPr snapToGrid="0" snapToObjects="1">
      <p:cViewPr varScale="1">
        <p:scale>
          <a:sx n="91" d="100"/>
          <a:sy n="9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311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Эффект регрессии к среднему проявляется во многих практических задачах.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если вы дадите какой-то достаточно сложный тест группе студентов, то большую роль в том, насколько хорошо они его пройдут, будут играть не только их знания по предмету, но и то, насколько им повезло, то есть случайный фактор.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если вы изолируете, например, 10 % студентов, которые прошли тест лучше всех (набрали больше всего баллов) и дадите им еще одну версию этого теста и заставите их пройти его снова, средний балл в этой группе скорее всего упадет.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потому что люди, которым повезло в первый раз, скорее всего уже не будут так удачливы во второй.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эффект регрессии к середине.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0936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первый взгляд кажется, что это задача бинарной классификации, ее можно решать своими методами.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оказывается, что линейная регрессия в этой задаче тоже может быть полезна.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будем просто минимизировать среднеквадратичную ошибку между откликом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линейной комбинацией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получим вектор весов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w*,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можем мы его использовать следующим образом: если значение линейной комбинации факторов на объекте больше, чем 1/2, мы будем предсказывать, что наш объект будет относиться к классу 1; если меньше 1/2, то он будет относиться к классу 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метод называется методом линейного дискриминанта Фишера, и это один из самых старых методов классификации.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8030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мы можем хотеть предсказывать не просто метки классов на наших объектах, а вероятности того, что объекты относятся к одному из классов.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Обозначим условную вероятность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эту функцию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и хотим как-то оценить.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939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попробовать делать это с помощью обычной линейной регрессии.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первый взгляд кажется, что эта идея не самая плохая.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702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поскольку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–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величина бинарная, совпадает с условным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внушает нам надежду, что обычная минимизация методом наименьших квадратов может дать какую-то хорошую оценку.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844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здесь заключается в том, что получаемая линейная комбинация факторов не обязательно лежит на отрезке от 0 до 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7402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что вы предсказываете вероятность невозврата платежа по кредитной карте в зависимости от размера задолженности.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 такие данные вы настроите линейную регрессию, вы получите, что при задолженности в 2000 долларов вероятность того, что клиент просрочит платеж по кредиту, составляет примерно 0,2.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другой стороны, вероятность того, что клиент просрочит платеж по кредиту при задолженности в 500 долларов, равна нулю.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немного странно.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более странно, если задолженность составляет меньше 500 долларов, вероятность просрочки отрицательная.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клиент должен больше 10000 долларов, вероятность больше 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странный результат, совершенно непонятно, как его интерпретировать.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462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Решить эту проблему можно следующим образом.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возьмем какую-то функцию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переводит интервал от 0 до 1 на множество всех действительных чисел, и построим оценку не для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 мы привыкли в линейной регрессии, а для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этого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или, что то же самое, условное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будем приближать обратной функцией 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минус первой,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нашей линейной комбинации факторов.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7978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семейство моделей в статистике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обобщенными линейными моделями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3743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задаче бинарной классификации в качестве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минус первой берется функция, которая выглядит следующим образом: это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одномерного случая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w0,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константа, определяет положение центра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числовой оси, 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 при единственном факторе, определяет форму этой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вес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положительный, 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возрастающая, если отрицательный, то убывающая.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Чем больше по модулю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круче наклон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области ее середины.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104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возьмем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построим логистическую регрессию в задаче с вероятностью невозврата кредита, мы получим что-то более вменяемое.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Наша вероятность будет принимать значение от 0 до 1, как мы и хотели.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полезное свойство заключается в том, что изменение на краях диапазона значений признака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 к меньшим изменениям вероятности, которую мы моделируем.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логично, изменение в плюс-минус 100 долларов при размере задолженности около 2000 приводит к большим изменениям вероятности просрочки платежа по кредитной карте, а изменение в плюс-минус 100 долларов при размере задолженности около 500 – к небольшим изменениям.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0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Френсис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достаточно плодовитым ученым.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был основоположником дактилоскопии,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6159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получить саму функцию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обобщенной линейной модели, мы произведем несложные арифметические преобразования выражения для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мы записали до этого, и получим следующую функцию.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Дробь, которая стоит здесь под логарифмом, представляет собой отношение вероятности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вероятности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вероятности эти условные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4412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отношение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493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Вместе с логарифмом это выражение называется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поэтому метод называется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логистической регрессии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потому что мы приближаем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линейной комбинации наших факторов.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29918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эту модель можно настраивать?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будем делать это методом максимизации правдоподобия.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Запишем выражение для правдоподобия обучающей выборки и сразу для удобства возьмем от правдоподобия логарифм.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5851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поставим перед логарифмом знак минус, то получившуюся функцию мы будем не максимизировать, а минимизировать.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немного более привычно, поскольку мы привыкли минимизировать функции потери в задачах регрессии.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функционал называется еще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log-loss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кросс-энтропия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 него много названий.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4215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переобозначим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нулевой класс за минус первый, то путем несложных преобразований можно получить логистическую функцию потерь, которую вы уже встречали до этого.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6908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переобозначим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нулевой класс за минус первый, то путем несложных преобразований можно получить логистическую функцию потерь, которую вы уже встречали до этого.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0824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максимизации правдоподобия в логистической регрессии очень хорошо решается численно, поскольку эта функция выпуклая, она имеет единственный глобальный максимум.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мы можем очень хорошо оценивать ее градиент и гессиан.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4936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Проблемы возникают,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только если наши объекты разных классов линейно разделимы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пространстве признаков.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Представьте, например,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 вашей обучающей выборке все клиенты, задолженность которых составляет меньше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 долларов, платеж вовремя вернули, а все клиенты, задолженность которых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1400, платеж не вернули.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максимизация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правдоподобия приводит к тому, что значение веса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нашем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признаке уходит в бесконечность.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сигмоиды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получаем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такую ступеньку.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2556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плохо, поскольку мы переобучаемся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нашу обучающую выборку.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решить эту проблему,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методы регуляризации, о которых мы говорили до этого: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использовать как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631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исследовал явление синестезии,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4791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Вероятности, которые дает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регрессия, можно использовать для классификации,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предсказания итоговых меток классов.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нужно на вероятность,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которую мы оцениваем, в каком-то месте поставить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p0,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при значении вероятности выше порога предсказывать метку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ниже порога 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Интуитивно кажется,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лучше всего выбирать порог = 1/2.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 этот порог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подбирать для каждой задачи отдельно так, чтобы обеспечить оптимальный баланс между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точностью и полнотой классификатора.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5483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 мы поговорили 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логистической регрессии, мы узнали, что это регрессионный метод, позволяющий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предсказывать вероятность того, что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каким-то факторам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логистической регрессии используется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линейная модель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для логарифма отношения вероятностей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Оценка параметров логистической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регрессии делается методом максимального правдоподобия.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131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 программе вас ждет знакомство 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некоторыми важными техническими трюками, которые часто используются при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настройке линейных моделей.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37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внес существенный вклад в метеорологию, впервые описав циклоны и антициклоны,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68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также, например, изобрел ультразвуковой свисток для собак.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именно регрессия и по сей день остается одним из наиболее важнейших инструментов, к которому он приложил руку.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начнем его изучение.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910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Чаще всего под регрессией понимают минимизацию среднеквадратичной ошибки: квадратов отклонений откликов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их предсказанных значений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9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минимизируется сумма квадратов отклонений, этот метод называется методом наименьших квадратов (сокращенно МНК).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94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линейной регрессии, в которой мы приближаем отклик линейной комбинации наших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весами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эта задача имеет аналитическое решение.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1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этим частично объясняется популярность среднеквадратичной ошибки.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веке, когда эта задача впервые возникла, никакого способа ее решения, кроме аналитического, быть не могло.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99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Сейчас мы можем минимизировать не только среднеквадратичную ошибку, но и, например, среднюю абсолютную, то есть сумму модулей отклонений нашей модели от отклика.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75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7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Такая задача является частным случаем класса задач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регрессии, о которых мы будем говорить подробно в дальнейшем.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791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вас ждет знакомство с методом максимального правдоподобия, подробное изучение свойств регрессии, регуляризации, а также задача логистической регрессии.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56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дальше изучать задачи регрессии, в этом разделе мы познакомимся с методом максимизации правдоподобия — одним из мощнейших методов математической статистики.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8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некоторая случайная величина с функцией распределения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(x,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зависит от неизвестного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(X1,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размера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сгенерированная из распределения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(x,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оценить по данной выборке неизвестный параметр.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03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метод максимального правдоподобия, можно рассмотреть еще один исторический пример.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данные собраны в конце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Генеральный штаб прусской армии ежегодно в течение 20 лет от десяти кавалерийских корпусов поступали данные о количестве смертей кавалеристов в результате гибели под ними коня.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580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данная случайная величина — счетчик, ее необходимо моделировать распределением Пуассона, функция вероятности которого имеет вид: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как выбрать неизвестный параметр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распределения?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518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запишем функцию вероятности для распределения Пуассона.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Вероятность того, что случайная величина из распределения Пуассона с параметром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примет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определяется вот такой величиной.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369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вероятность получения значения, равного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тому элементу выборки, записывается той же формулой.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556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выборка состоит из независимых, одинаково распределенных случайных величин, вероятность получения строго определенной выборки равна произведению вероятностей получения каждого из элементов этой выборки: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228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функция является функцией неизвестного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обозначается за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называется правдоподобием выборки, то есть вероятностью получения именно такой выборки.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11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с вами</a:t>
            </a:r>
            <a:r>
              <a:rPr lang="en-US" dirty="0"/>
              <a:t> </a:t>
            </a:r>
            <a:r>
              <a:rPr lang="ru-RU" dirty="0"/>
              <a:t>поговорим о задаче регрессии, обсудим некоторые ее важные свойства, как</a:t>
            </a:r>
            <a:r>
              <a:rPr lang="en-US" dirty="0"/>
              <a:t> </a:t>
            </a:r>
            <a:r>
              <a:rPr lang="ru-RU" dirty="0"/>
              <a:t>она решается, почему она решается именно так и как интерпретировать то,</a:t>
            </a:r>
            <a:r>
              <a:rPr lang="en-US" dirty="0"/>
              <a:t> </a:t>
            </a:r>
            <a:r>
              <a:rPr lang="ru-RU" dirty="0"/>
              <a:t>что получается в результате.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769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77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теперь мы, в качестве нашей оценки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возьмем значение, которое максимизирует функцию правдоподобия, мы получим оценку, которая называется оценкой максимального правдоподобия.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Логично оценивать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таким способом, поскольку, выбирая именно такое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максимизируем вероятность получения именно таких данных, которые у нас есть.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046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рассматриваемой задаче несложно показать, что оценка максимального правдоподобия для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совпадает с выборочным средним.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это показать, нужно всего лишь взять логарифм от функции правдоподобия — логарифмирование не влияет на положение максимума этой функции, но превращает произведение вероятностей в сумму, с которой легче оперировать.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чего от этого логарифма нужно взять производную, приравнять ее к нулю, и таким образом найти точку максимума.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можете без труда проделать это упражнение.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выборочное среднее равно 0,61, то есть данные, которые мы рассматриваем, лучше всего моделировать случайной величиной с распределением Пуассона и параметром 0,61.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 в общем виде выглядит метод максимума правдоподобия.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418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Трюк с логарифмированием, который я вам только что описал, используется достаточно часто, потому что оперировать с логарифмом правдоподобия действительно проще, чем с самим правдоподобием.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66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имеете дело со случайной величиной из непрерывного распределения, метод максимального правдоподобия работает точно так же, за исключением того, что функция вероятности нашей случайной величины заменяется на ее плотность.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03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максимального правдоподобия обладает рядом очень полезных свойств.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получаемые с его помощью оценки являются состоятельными, то есть при увеличении объема выборки они начинают стремиться к истинным значениям параметра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они являются асимптотически нормальными, то есть опять же, с ростом объема выборки, оценки максимального правдоподобия все лучше описываются нормальным распределением со средним, равным истинному значению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дисперсией, равной величине, обратной к информации Фишера.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это такое, совершенно не важно.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только, что эта величина также с успехом может быть оценена по выборке.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260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познакомились с методом максимизации правдоподобия — крайне мощным и полезным методом оценки неизвестных параметров распределения.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24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вы узнаете, при чем тут регрессия.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219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Теперь, когда вы знаете, что такое правдоподобие и зачем его максимизировать, давайте вернемся к задаче регрессии.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46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подумать, термин регрессия довольно странный. Кажется, что в нем есть что-то негативное.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Впервые этот термин появился в конце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века в работе Френсиса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называлась «Регрессия к середине в наследственности роста».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этой работе Френсис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исследовал зависимость между средним ростом детей и средним ростом их родителей и обнаружил, что отклонение роста детей от среднего составляет примерно две трети отклонения роста родителей от среднего.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результат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контринтуитивен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Кажется, он означает, что с течением времени люди должны рождаться все ближе и ближе к среднему росту.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естественно, этого не происходит.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14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Попробуем разобраться, что именно получается в результате минимизации среднеквадратичной ошибки.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66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Строя регрессию, мы пытаемся значение отклика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приблизить нашей модельной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факторов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518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можно представить следующим образом. Значение отклика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сумму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компоненты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которая описывает некоторый случайный шум.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036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этот случайный шум имеет нормальное распределение с нулевым средним и какой-то дисперсией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σ²,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задача минимизации среднеквадратичной ошибки дает оценку максимального правдоподобия для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798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этот случайный шум имеет нормальное распределение с нулевым средним и какой-то дисперсией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σ²,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задача минимизации среднеквадратичной ошибки дает оценку максимального правдоподобия для регрессионной функции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2637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Казалось бы, какое это имеет значение?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том, что опираясь на этот факт, мы можем использовать свойства метода максимального правдоподобия, в частности асимптотическую нормальность.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020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 эту асимптотическую нормальность, мы можем определять значимость признаков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нашей модели и делать отбор этих признаков,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244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также мы можем строить доверительные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интервалы для значения отклика на новых объектах,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которых в нашей обучающей выборке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01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шума не обязательно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должно быть нормальным, может быть каким-то другим.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можно попытаться описать его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распределением Лапласа с нулевым средним.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Формула для функции плотности вероятности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такого распределения перед вами.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180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 выглядит ее график.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1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лучше понять эффект регрессии к среднему, давайте посмотрим на другое творение Френсиса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которое называется машина, или доска,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028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сравнению с нормальным распределением,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Лапласа имеет более тяжелые хвосты, то есть для него более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вероятны большие значения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моделируем шум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распределением Лапласа, мы разрешаем наблюдениям сильнее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отклоняться от нашей модели, и за счет этого мы получаем решение,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более устойчиво к выбросам.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7656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если шум действительно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описывается распределением Лапласа, то к оценке максимального правдоподобия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приводит минимизация средних абсолютных отклонений.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53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вы узнали, что регрессия методом наименьших квадратов дает оценку максимального правдоподобия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случае нормального шума, а регрессия со средней абсолютной ошибкой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дает оценку максимального правдоподобия для нашей регрессионной функции,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шум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лапласовский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501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вы узнаете, как регрессию можно интерпретировать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оценку среднего.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403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Продолжим разбираться с тем, что же такое получается в качестве</a:t>
            </a:r>
            <a:r>
              <a:rPr lang="en-US" dirty="0"/>
              <a:t> </a:t>
            </a:r>
            <a:r>
              <a:rPr lang="ru-RU" dirty="0"/>
              <a:t>ответа в задаче регрессии.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746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Начнем снова с метода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наименьших квадратов.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757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Разберемся со среднеквадратичной ошибкой.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740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разбираться было проще, давайте сделаем некоторые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упрощающие предположения.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для начала у нас нет никаких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просто константа.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0946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кроме того у нас есть бесконечная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из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фактически и не выборка вовсе, а полностью известно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распределение случайной величины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оно задается плотностью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(t).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таком случае среднеквадратичная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 принимает следующий вид: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Q(a) = …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024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Нетрудно показать, раскрыв квадрат под знаком интеграла 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продифференцировав полученное выражение, что минимум такому функционалу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доставляет математическое ожидание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наилучшая константа,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аппроксимирует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смысле среднеквадратичной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ошибки — это математическое ожидание.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62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механическая машина, в которой сверху в центральной части находятся шарики.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открывается заслонка, шарики начинают постепенно сыпаться вниз, ударяясь о штырьки, которые расположены на одинаковом расстоянии друг от друга.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каждом соударении шарика со штырьком вероятность того, что он упадет налево и направо от штырька, одинакова.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Постепенно шарики начинают собираться в секциях внизу в до боли знакомую нам фигуру —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гауссиану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 плотность нормального распределения.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2675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теперь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не константа, а некоторая произвольная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от наших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2408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в этом случае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минимумом среднеквадратичной ошибки является условное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математическое ожидание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9227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среднее значение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таких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0369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Теперь, если мы имеем дело с конечной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выборкой, получается, оценка, которую мы получаем,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среднеквадратичную ошибку — это наша лучшая аппроксимация условного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математического ожидания.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944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регрессия линейная, то есть отклик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моделируется линейной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комбинацией наших признаков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весами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w*,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минимизирующее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среднеквадратичную ошибку, задает наилучшую линейную аппроксимацию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условного математического ожидания.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799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каком-то смысле 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 интуитивно понятен.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Пусть, например,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среднеквадратичная ошибка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симметрична относительно 2, мы будем одинаково штрафовать наши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модельные предсказания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(x)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большие отклонения от 2 как в большую,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в меньшую сторону.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Неудивительно, что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симметричную функцию потерь, мы получаем в ответе какое-то среднее.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73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оказывается, что условное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математическое ожидание доставляет минимум не только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среднеквадратичной ошибке, но и более широкому классу функций потери,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называются дивергенциями Брегмана. Дивергенции Брегмана порождаются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любой непрерывной дифференцируемой выпуклой функцией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Среднеквадратичная ошибка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ее частным случаем.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любую дивергенцию Брегмана, мы получаем какую-то оценку 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условного математического ожидания.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вот это уже довольно странно, потому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 семействе дивергенций Брегмана можно найти функции,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 относительно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несимметричны.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0514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могут выглядеть вот так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9215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096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так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37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понять эффект регрессии к среднему, давайте мысленно подставим к машине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Гальтона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снизу еще одну такую же машину.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теперь мы уберем перегородку, которая удерживает шарики в верхней половине, они начнут постепенно осыпаться вниз и сформируют внизу еще одну такую же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гауссиану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0424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вот так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они сильнее штрафуют за отклонение нашей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 от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какую-то из сторон.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 не менее, наилучшей оценкой является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еще условное математическое ожидание.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результат достаточно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контринтуитивен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получен он был не так давно.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2824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вот средняя абсолютная ошибка в семейство дивергенций Брегмана не входит.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эту среднюю абсолютную ошибку, график которой представляет собой такой треугольник, мы получаем тоже оценку какого-то среднего, но другого.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2906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уже оценка не условного математического ожидания, а условной медианы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1107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Треугольник, описывающий среднюю абсолютную ошибку, можно попробовать наклонить в какую-то из сторон на угол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6703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Минимизируя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такой функционал, мы получаем оценку для условного квантиля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порядка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τ. τ,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естественно, меняется от 0 до 1, поскольку это квантиль.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590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мы узнали, что решение задачи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регрессии методом наименьших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квадратов представляет собой наилучшую возможную по выборке оценку условного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задачи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квантильной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регрессии дает оценку условного квантиля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при использовании средней абсолютной ошибки мы получаем оценку условной медианы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y|x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6851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 программе: регуляризация.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0211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мы поговорим о регуляризации линейных регрессионных моделей.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0206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видели ранее, регрессионные модели имеют свойство переобучаться. </a:t>
            </a:r>
          </a:p>
          <a:p>
            <a:r>
              <a:rPr lang="ru-RU" dirty="0"/>
              <a:t>Если вы взяли слишком сложную модель и у вас недостаточно данных для того, чтобы точно определить ее параметры, вы легко можете получить какую-то модель, которая будет очень хорошо описывать вашу обучающую выборку, но при этом очень плохо обобщаться на тестовую. </a:t>
            </a:r>
          </a:p>
          <a:p>
            <a:r>
              <a:rPr lang="ru-RU" dirty="0"/>
              <a:t>Бороться с этим можно разными способами.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4672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Взять больше данных. 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Такой вариант обычно недоступен, поскольку дополнительные данные стоят дополнительных денег, а также иногда недоступны совсем.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в задачах веб-поиска, несмотря на наличие терабайтов данных, эффективный объем выборки, описывающей персонализированные данные, существенно ограничен: в этом случае можно использовать только историю посещений данного пользователя.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теперь зафиксируем какой-то конкретный шарик, который в нижней половине находится в одной из ячеек близко к краю, и попытаемся понять, откуда сверху он мог в эту ячейку попасть.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1276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Выбрать более простую модель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упростить модель, например исключив из рассмотрения некоторые признаки.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 отбора признаков представляет собой нетривиальную задачу.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частности, не понятно, какой из двух похожих признаков следует оставлять, если признаки сильно зашумлены.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1354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 регуляризацию.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Ранее было показано, что у переобученной линейной модели значения весов в модели становятся огромными и разными по знаку.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ограничить значения весов модели, то с переобучением можно до какой-то степени побороться.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313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рассматривали два способа регуляризации: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добавляет к функционалу потерь слагаемое, равное сумме квадратов весов нашей линейной модели с множителем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λ;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 вместо суммы квадратов сумму модулей весов.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0089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ridge-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регрессия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гребневая регрессия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регрессия или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лассо-регрессия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902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 важно, что константное слагаемое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входить не должно.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Штрафуя за большое значение константы, переобучение мы не уменьшим, а вот качество моделей и на обучающей, и на тестовой выборке упадет очень сильно.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315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Понять различия между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регулязаторами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на модельном примере.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матрица «объекты– признаки»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является единичной матрицей размера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× l: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Тогда при решении задачи линейной регрессии использование метода наименьших квадратов без регуляризации: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дает следующий вектор весов: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y_j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7809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делаем гребневую регрессию, то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тая компонента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уменьшается в (1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делаем лассо, формула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той компоненты вектора весов более сложная.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59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посмотрим на графики.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графиках показана зависимость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той компоненты оптимального вектора весов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 звездочкой от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минимизируем среднеквадратичную ошибку, не используя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эта зависимость единичная, то есть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всегда одинаковые.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графиках — это пунктирная диагональная линия.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использует регуляризацию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зависимость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 со звездочкой все еще линейная, но веса прижаты к нулю.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Лассо делает кое-что более интересное. Оптимальные веса лассо также прижимаются к нулю, однако в середине на этом графике появляется интервал размером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котором веса обращаются в ноль в точности.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 если у нас значению отклика маленькое, то вес получается нулевым.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поэтому лассо отбирает признаки.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признаков низкая предсказательная способность, в лассо они получают нулевой вес и таким образом из модели исключаются.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3955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другой стороны, посмотреть на регуляризацию можно, если рассмотреть, как устроена ошибка регрессии.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посмотрим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квадрата этой ошибки.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13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Оно представляет собой сумму трех компонент.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1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Оказывается, что с достаточно большой вероятностью этот шарик пришел не из ячейки, которая находится в верхней половине прямо над ячейкой, в которой он оказался внизу, а от ячейки ближе к середине.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происходит просто потому, что в середине шариков больше.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4279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Первая компонента — это квадрат смещения, то есть квадрат разности между математическим ожиданием регрессионной модели, оцениваемой по выборке, и истинной неизвестной нам регрессионной модели.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Вторая компонента — это дисперсия нашей выборочной оценки.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третья — это дисперсия шума, на который повлиять мы никак не можем.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2355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наименьших квадратов дает оценки, которые имеют нулевое смещение.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1177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Однако, используя регуляризацию, мы можем получить оценки, у которых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матожидание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квадрата ошибки меньше за счет того, что дисперсия у них может быть меньше, несмотря а то, что эти оценки смещенные.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0414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лучше понять баланс между смещением и дисперсией, представьте, что вы стреляете по мишеням.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Среднее количество очков, которое вы при этом набираете, определяется двумя величинами: во-первых, средним облака точек, которое образуют результаты ваших выстрелов; во-вторых, разбросом выстрелов  относительно этого среднего, то есть дисперсией.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Естественно, больше всего очков вы получите, если вы будете стрелять точно и в цель.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у вас может быть какое-то небольшое смещение и маленькая дисперсия.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Переобучение в линейных моделях приводит к тому, что вы стреляете с цель, но не точно.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Смещения у вас нет, но дисперсия очень большая.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оказывается, что можно набрать больше очков, если вы будете стрелять не совсем в цель, но более точно.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Именно это позволяет сделать использование регуляризации в линейных моделях.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937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байесовской статистике гребневая регрессия соответствует заданию нормального априорного распределения на коэффициенты линейной модели, а метод лассо — заданию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Лапласовского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априорного распределения на коэффициенты.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9345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гребневой регрессии имеет аналитическое решение.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матрице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транспонированное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обращается в методе наименьших квадратов, вы добавляете диагональную матрицу, у которой на диагонали стоят значения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веса при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регуляризаторе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решения задачи лассо аналитического решения не существует.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 есть очень эффективный численный способ получения решения, поэтому методом лассо тоже можно прекрасно пользоваться.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1033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Итак, в этом разделе мы поговорили про регуляризацию как один из способов борьбы с переобучением линейных регрессионных моделей.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Регуляризация приводит к тому, что вы получаете смещенные оценки коэффициентов модели, но суммарная ошибка таких моделей может быть меньше за счет того, что оценки коэффициентов имеют меньшую дисперсию.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справедливо и для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регуляризации, однако про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регуляризацию мы еще выяснили, что она отбирает признаки, обнуляя веса у некоторых коэффициентов, и разобрались в том, почему так происходит.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1722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следующей части мы поговорим про логистическую регрессию.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4187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части вы узнаете, что такое логистическая регрессия,</a:t>
            </a:r>
            <a:r>
              <a:rPr lang="en-US" dirty="0"/>
              <a:t> </a:t>
            </a:r>
            <a:r>
              <a:rPr lang="ru-RU" dirty="0"/>
              <a:t>для чего она нужна и как работает.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8408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регрессия – это метод обучения с учителем.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Имея обучающую выборку по признаковому описанию объектов, вы пытаетесь предсказать значение отклика.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Единственное отличие от задач линейной регрессии, которые мы рассматривали до этого, в том, что значение отклика у нас бинарное, то есть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принимает значение 0 и 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7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0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15.02.2019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machine-learning-501" TargetMode="External"/><Relationship Id="rId2" Type="http://schemas.openxmlformats.org/officeDocument/2006/relationships/hyperlink" Target="https://www.coursera.org/learn/supervised-learning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1bCmE3Z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Александр </a:t>
            </a:r>
            <a:r>
              <a:rPr lang="ru-RU" dirty="0" err="1">
                <a:solidFill>
                  <a:schemeClr val="bg1"/>
                </a:solidFill>
              </a:rPr>
              <a:t>Богатырёв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07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1" cy="49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Бинарная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930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0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9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74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57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5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24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Идея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7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Идея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456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0" cy="49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237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691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940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77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вероятностей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67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2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8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29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497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2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0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60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Оценка параметров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19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Предсказание откликов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33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52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Логистическая регрессия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65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7688-D759-D34B-B293-856C28D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5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4" tooltip="https://bit.ly/1bCmE3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5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09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4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09" cy="49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Другие работы </a:t>
            </a:r>
            <a:r>
              <a:rPr lang="ru-RU" sz="3200" dirty="0" err="1">
                <a:solidFill>
                  <a:schemeClr val="bg1"/>
                </a:solidFill>
              </a:rPr>
              <a:t>Гальтона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08" cy="49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08" cy="49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6" cy="49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6" cy="49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0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5" cy="49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r>
              <a:rPr lang="en-US" dirty="0">
                <a:solidFill>
                  <a:schemeClr val="bg1"/>
                </a:solidFill>
              </a:rPr>
              <a:t> - II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Regularization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Ridge</a:t>
            </a: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regression, LASSO- regression</a:t>
            </a:r>
          </a:p>
        </p:txBody>
      </p:sp>
    </p:spTree>
    <p:extLst>
      <p:ext uri="{BB962C8B-B14F-4D97-AF65-F5344CB8AC3E}">
        <p14:creationId xmlns:p14="http://schemas.microsoft.com/office/powerpoint/2010/main" val="3909021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5" cy="4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99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4" cy="4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4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6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Метод максимального правдоподобия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6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Как оценить неизвестный параметр по выборке?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3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4" y="1800001"/>
            <a:ext cx="6082603" cy="49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9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601" cy="49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8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601" cy="4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600" cy="4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7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600" cy="49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1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94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9" cy="49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9" cy="4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5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8" cy="4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Гибель кавалеристов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8" cy="4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63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Метод максимума правдоподобия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7" cy="4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6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Метод максимума правдоподобия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5" y="1800001"/>
            <a:ext cx="6082597" cy="4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6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Для непрерывного распределения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5" cy="4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97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Полезные свойства ОМП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5" cy="49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41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4" cy="49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4" cy="49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7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rgbClr val="FFFF00"/>
                </a:solidFill>
              </a:rPr>
              <a:t>Задача регрессии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60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Регрессия как максимизация правдоподобия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3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Что мы получаем, </a:t>
            </a:r>
            <a:r>
              <a:rPr lang="ru-RU" sz="3600" dirty="0" err="1">
                <a:solidFill>
                  <a:schemeClr val="bg1"/>
                </a:solidFill>
              </a:rPr>
              <a:t>минимизируя</a:t>
            </a:r>
            <a:r>
              <a:rPr lang="ru-RU" sz="3600" dirty="0">
                <a:solidFill>
                  <a:schemeClr val="bg1"/>
                </a:solidFill>
              </a:rPr>
              <a:t> среднеквадратичную ошибку?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3" cy="49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3" cy="49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2" cy="49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53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6" y="1800001"/>
            <a:ext cx="6082592" cy="49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0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90" cy="49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90" cy="49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2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9" cy="49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2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И что?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9" cy="49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3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8" cy="49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9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Термин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2" y="1800001"/>
            <a:ext cx="6082614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0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8" cy="4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51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7" cy="4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2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Модель шума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7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3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6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Регрессия как максимизация правдоподобия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7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Регрессия как оценка среднего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649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Метод наименьших квадратов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5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6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40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 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2" y="1800001"/>
            <a:ext cx="6082614" cy="49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2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7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95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3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02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6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2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9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18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2" cy="49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2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9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Дивергенция Брегмана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3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87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Средняя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4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Несимметричная абсолютная ошибка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7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Несимметричная абсолютная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74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0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Регуляризация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33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2" cy="49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2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8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432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Переобучение регрессионных моделей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49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8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6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Ограничить веса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66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1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645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Модельный пример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06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8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Регрессия к среднему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3" y="1800001"/>
            <a:ext cx="6082611" cy="49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19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1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10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42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Смещение и дисперсия (</a:t>
            </a:r>
            <a:r>
              <a:rPr lang="en-US" sz="3600" dirty="0">
                <a:solidFill>
                  <a:schemeClr val="bg1"/>
                </a:solidFill>
              </a:rPr>
              <a:t>bias-variance tradeoff</a:t>
            </a:r>
            <a:r>
              <a:rPr lang="ru-RU" sz="3600" dirty="0">
                <a:solidFill>
                  <a:schemeClr val="bg1"/>
                </a:solidFill>
              </a:rPr>
              <a:t>)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7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В байесовской постановке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Решение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4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965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Далее в программе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657" y="1800001"/>
            <a:ext cx="60825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13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Задача регрессии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Метод максимального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максимизация правдоподобия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Регрессия как оценка среднего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Задача оценивания вероятностей и логистическая регрессия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Регуляризация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127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13822</TotalTime>
  <Words>5321</Words>
  <Application>Microsoft Macintosh PowerPoint</Application>
  <PresentationFormat>Экран (4:3)</PresentationFormat>
  <Paragraphs>566</Paragraphs>
  <Slides>125</Slides>
  <Notes>122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125</vt:i4>
      </vt:variant>
    </vt:vector>
  </HeadingPairs>
  <TitlesOfParts>
    <vt:vector size="129" baseType="lpstr">
      <vt:lpstr>Arial</vt:lpstr>
      <vt:lpstr>Calibri</vt:lpstr>
      <vt:lpstr>Calibri Light</vt:lpstr>
      <vt:lpstr>Тема Office</vt:lpstr>
      <vt:lpstr>Машинное обучение Что под капотом? </vt:lpstr>
      <vt:lpstr>Линейные модели - II </vt:lpstr>
      <vt:lpstr>План</vt:lpstr>
      <vt:lpstr>План</vt:lpstr>
      <vt:lpstr>Задача регрессии Термин</vt:lpstr>
      <vt:lpstr>Задача регрессии Регрессия к среднему 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Регрессия к среднему</vt:lpstr>
      <vt:lpstr>Задача регрессии Другие работы Гальтона </vt:lpstr>
      <vt:lpstr>Задача регрессии Другие работы Гальтона</vt:lpstr>
      <vt:lpstr>Задача регрессии Другие работы Гальтона</vt:lpstr>
      <vt:lpstr>Задача регрессии Другие работы Гальтона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Среднеквадратичная ошибка</vt:lpstr>
      <vt:lpstr>Задача регрессии Средняя абсолютная ошибка</vt:lpstr>
      <vt:lpstr>Задача регрессии Средняя абсолютная ошибка</vt:lpstr>
      <vt:lpstr>Задача регрессии Далее в программе</vt:lpstr>
      <vt:lpstr>План</vt:lpstr>
      <vt:lpstr>Метод максимального правдоподобия Как оценить неизвестный параметр по выборке?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Гибель кавалеристов</vt:lpstr>
      <vt:lpstr>Метод максимального правдоподобия Метод максимума правдоподобия</vt:lpstr>
      <vt:lpstr>Метод максимального правдоподобия Метод максимума правдоподобия</vt:lpstr>
      <vt:lpstr>Метод максимального правдоподобия Для непрерывного распределения</vt:lpstr>
      <vt:lpstr>Метод максимального правдоподобия Полезные свойства ОМП</vt:lpstr>
      <vt:lpstr>Метод максимального правдоподобия Резюме</vt:lpstr>
      <vt:lpstr>Метод максимального правдоподобия Далее в программе</vt:lpstr>
      <vt:lpstr>План</vt:lpstr>
      <vt:lpstr>Регрессия как максимизация правдоподобия Что мы получаем, минимизируя среднеквадратичную ошибку?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И что?</vt:lpstr>
      <vt:lpstr>Регрессия как максимизация правдоподобия И что?</vt:lpstr>
      <vt:lpstr>Регрессия как максимизация правдоподобия И что?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Модель шума</vt:lpstr>
      <vt:lpstr>Регрессия как максимизация правдоподобия Резюме</vt:lpstr>
      <vt:lpstr>Регрессия как максимизация правдоподобия Далее в программе</vt:lpstr>
      <vt:lpstr>План</vt:lpstr>
      <vt:lpstr>Регрессия как оценка среднего Метод наименьших квадратов</vt:lpstr>
      <vt:lpstr>Регрессия как оценка среднего Среднеквадратичная ошибка</vt:lpstr>
      <vt:lpstr>Регрессия как оценка среднего 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Среднеквадратичная ошибка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Дивергенция Брегмана</vt:lpstr>
      <vt:lpstr>Регрессия как оценка среднего Средняя абсолютная ошибка</vt:lpstr>
      <vt:lpstr>Регрессия как оценка среднего Средняя абсолютная ошибка</vt:lpstr>
      <vt:lpstr>Регрессия как оценка среднего Несимметричная абсолютная ошибка</vt:lpstr>
      <vt:lpstr>Регрессия как оценка среднего Несимметричная абсолютная ошибка</vt:lpstr>
      <vt:lpstr>Регрессия как оценка среднего Резюме</vt:lpstr>
      <vt:lpstr>Регрессия как оценка среднего Далее в программе</vt:lpstr>
      <vt:lpstr>План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Переобучение регрессионных моделей</vt:lpstr>
      <vt:lpstr>Регуляризация Ограничить веса</vt:lpstr>
      <vt:lpstr>Регуляризация Ограничить веса</vt:lpstr>
      <vt:lpstr>Регуляризация Ограничить веса</vt:lpstr>
      <vt:lpstr>Регуляризация Модельный пример</vt:lpstr>
      <vt:lpstr>Регуляризация Модельный пример</vt:lpstr>
      <vt:lpstr>Регуляризация Модельный пример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Смещение и дисперсия (bias-variance tradeoff)</vt:lpstr>
      <vt:lpstr>Регуляризация В байесовской постановке</vt:lpstr>
      <vt:lpstr>Регуляризация Решение</vt:lpstr>
      <vt:lpstr>Регуляризация Резюме</vt:lpstr>
      <vt:lpstr>Регуляризация Далее в программе</vt:lpstr>
      <vt:lpstr>План</vt:lpstr>
      <vt:lpstr>Логистическая регрессия Бинарная классификация</vt:lpstr>
      <vt:lpstr>Логистическая регрессия Линейная регрессия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Идея</vt:lpstr>
      <vt:lpstr>Логистическая регрессия Идея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Предсказание вероятностей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Оценка параметров</vt:lpstr>
      <vt:lpstr>Логистическая регрессия Предсказание откликов</vt:lpstr>
      <vt:lpstr>Логистическая регрессия Резюме</vt:lpstr>
      <vt:lpstr>Логистическая регрессия Далее в программе</vt:lpstr>
      <vt:lpstr>Презентация PowerPoint</vt:lpstr>
      <vt:lpstr>References: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Пользователь Microsoft Office</cp:lastModifiedBy>
  <cp:revision>249</cp:revision>
  <dcterms:created xsi:type="dcterms:W3CDTF">2018-09-13T08:05:34Z</dcterms:created>
  <dcterms:modified xsi:type="dcterms:W3CDTF">2019-02-15T16:27:15Z</dcterms:modified>
</cp:coreProperties>
</file>